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94" r:id="rId5"/>
    <p:sldId id="295" r:id="rId6"/>
    <p:sldId id="309" r:id="rId7"/>
    <p:sldId id="310" r:id="rId8"/>
    <p:sldId id="301" r:id="rId9"/>
    <p:sldId id="299" r:id="rId10"/>
    <p:sldId id="308" r:id="rId11"/>
    <p:sldId id="302" r:id="rId12"/>
    <p:sldId id="300" r:id="rId13"/>
    <p:sldId id="3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1D617D-57A4-DD2C-D08F-54181E8303DF}" name="Sam Schwarz" initials="SS" userId="S::sam@camwdc.com::966382f4-c31f-4cd2-8054-44dcac78771f" providerId="AD"/>
  <p188:author id="{15223192-4C4E-4B84-2E9B-A3CD4DF04DDA}" name="Guest User" initials="GU" userId="S::urn:spo:anon#68a32d1f65cd570dd89a4bac96da4fc9e0a83f39b8237ba74ba76a4849d353f4::" providerId="AD"/>
  <p188:author id="{2E7CB6D1-1FD7-A4A9-77A3-0A9976944FAC}" name="Simran Maurya" initials="SM" userId="S::simran@camwdc.com::cb29eda7-9dde-4975-8613-df0391753e5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E3263"/>
    <a:srgbClr val="B52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CE9E9-D1F2-0C28-C231-D9E8AC490CAE}" v="2" dt="2025-07-09T16:23:10.481"/>
    <p1510:client id="{9E9B4D61-A744-FFB3-8DB3-FA54FAF5DC4B}" v="20" dt="2025-07-09T16:19:55.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F6D179-7F7E-4EA3-B22C-E1CB86FFD241}" type="datetimeFigureOut">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D65BC-7448-4D08-A053-74CE4D520656}" type="slidenum">
              <a:t>‹#›</a:t>
            </a:fld>
            <a:endParaRPr lang="en-US"/>
          </a:p>
        </p:txBody>
      </p:sp>
    </p:spTree>
    <p:extLst>
      <p:ext uri="{BB962C8B-B14F-4D97-AF65-F5344CB8AC3E}">
        <p14:creationId xmlns:p14="http://schemas.microsoft.com/office/powerpoint/2010/main" val="47947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8DD65BC-7448-4D08-A053-74CE4D520656}" type="slidenum">
              <a:t>1</a:t>
            </a:fld>
            <a:endParaRPr lang="en-US"/>
          </a:p>
        </p:txBody>
      </p:sp>
    </p:spTree>
    <p:extLst>
      <p:ext uri="{BB962C8B-B14F-4D97-AF65-F5344CB8AC3E}">
        <p14:creationId xmlns:p14="http://schemas.microsoft.com/office/powerpoint/2010/main" val="23087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78DD65BC-7448-4D08-A053-74CE4D520656}" type="slidenum">
              <a:rPr lang="en-US"/>
              <a:t>9</a:t>
            </a:fld>
            <a:endParaRPr lang="en-US"/>
          </a:p>
        </p:txBody>
      </p:sp>
    </p:spTree>
    <p:extLst>
      <p:ext uri="{BB962C8B-B14F-4D97-AF65-F5344CB8AC3E}">
        <p14:creationId xmlns:p14="http://schemas.microsoft.com/office/powerpoint/2010/main" val="302214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8DD65BC-7448-4D08-A053-74CE4D520656}" type="slidenum">
              <a:rPr lang="en-US"/>
              <a:t>10</a:t>
            </a:fld>
            <a:endParaRPr lang="en-US"/>
          </a:p>
        </p:txBody>
      </p:sp>
    </p:spTree>
    <p:extLst>
      <p:ext uri="{BB962C8B-B14F-4D97-AF65-F5344CB8AC3E}">
        <p14:creationId xmlns:p14="http://schemas.microsoft.com/office/powerpoint/2010/main" val="828480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F494C-CBB7-FF61-BC9F-19BAEFFA7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563E8-F055-B7F0-6AD4-C3952B751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2426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90D7-A32D-1763-FDA0-1D6C9BE8AB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1990A6-1622-713F-B8C3-CA343D2BA1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02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BB380-06E1-FAE9-5C06-4A121D033C81}"/>
              </a:ext>
            </a:extLst>
          </p:cNvPr>
          <p:cNvSpPr>
            <a:spLocks noGrp="1"/>
          </p:cNvSpPr>
          <p:nvPr>
            <p:ph type="title" orient="vert"/>
          </p:nvPr>
        </p:nvSpPr>
        <p:spPr>
          <a:xfrm>
            <a:off x="8724900" y="540327"/>
            <a:ext cx="2628900" cy="563663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E05BDA-CAAC-974F-ACEA-B5A95DB5D10D}"/>
              </a:ext>
            </a:extLst>
          </p:cNvPr>
          <p:cNvSpPr>
            <a:spLocks noGrp="1"/>
          </p:cNvSpPr>
          <p:nvPr>
            <p:ph type="body" orient="vert" idx="1"/>
          </p:nvPr>
        </p:nvSpPr>
        <p:spPr>
          <a:xfrm>
            <a:off x="838200" y="540327"/>
            <a:ext cx="7734300" cy="5636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3950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47A3-41B3-F006-DA99-51DE2EA0B9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1EF89-B2E7-3BCF-86F3-473DC946A0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5663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8033-7E62-EF05-4E78-3101CE288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BC1007-3F44-732F-F5C1-C8141E76988B}"/>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829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CCDC-6B41-D244-28E3-62B86FD007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F50647-7112-24B8-60A0-3817459C44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EB6618-C3AD-A849-430D-60C7C2B6F3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20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C4D7A-2C9F-EA4C-81EA-19D5A72BC070}"/>
              </a:ext>
            </a:extLst>
          </p:cNvPr>
          <p:cNvSpPr>
            <a:spLocks noGrp="1"/>
          </p:cNvSpPr>
          <p:nvPr>
            <p:ph type="title"/>
          </p:nvPr>
        </p:nvSpPr>
        <p:spPr>
          <a:xfrm>
            <a:off x="839788" y="512618"/>
            <a:ext cx="10515600" cy="117807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D177C0-E124-9CD1-5F64-128D61CD8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158B3B-3368-920D-672A-5EE2C6178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E14F47-6C16-578D-D4DE-522D71E91C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EA7BC-6793-C6DC-2A57-71D73BB01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1702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BE8B-268F-3749-F2EB-256AEBB93A9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879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64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E61D-B756-59B4-97CE-2277FD974CA3}"/>
              </a:ext>
            </a:extLst>
          </p:cNvPr>
          <p:cNvSpPr>
            <a:spLocks noGrp="1"/>
          </p:cNvSpPr>
          <p:nvPr>
            <p:ph type="title"/>
          </p:nvPr>
        </p:nvSpPr>
        <p:spPr>
          <a:xfrm>
            <a:off x="839788" y="554182"/>
            <a:ext cx="3932237" cy="150321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8BC082-65B9-71A1-165C-5EFEE37E52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C9AAE-D208-8FAC-55AB-F06F2FD76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20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E76E-E843-4C5C-3AFE-C3D1DBA2CAE4}"/>
              </a:ext>
            </a:extLst>
          </p:cNvPr>
          <p:cNvSpPr>
            <a:spLocks noGrp="1"/>
          </p:cNvSpPr>
          <p:nvPr>
            <p:ph type="title"/>
          </p:nvPr>
        </p:nvSpPr>
        <p:spPr>
          <a:xfrm>
            <a:off x="839788" y="595744"/>
            <a:ext cx="3932237" cy="146165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05D924-8822-278E-CEDB-E91F44DAE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CADD2F-5A22-8674-236E-66F25FF4B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22367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E72536-31A0-1FCA-29B1-EFB01FB2A95D}"/>
              </a:ext>
            </a:extLst>
          </p:cNvPr>
          <p:cNvSpPr>
            <a:spLocks noGrp="1"/>
          </p:cNvSpPr>
          <p:nvPr>
            <p:ph type="title"/>
          </p:nvPr>
        </p:nvSpPr>
        <p:spPr>
          <a:xfrm>
            <a:off x="838200" y="540327"/>
            <a:ext cx="10515600" cy="115036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5C3422-F22B-3743-5CD6-BE88703F2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9CFF8897-5783-FDCA-F38B-64420C207766}"/>
              </a:ext>
            </a:extLst>
          </p:cNvPr>
          <p:cNvGrpSpPr/>
          <p:nvPr userDrawn="1"/>
        </p:nvGrpSpPr>
        <p:grpSpPr>
          <a:xfrm>
            <a:off x="247185" y="206297"/>
            <a:ext cx="11697629" cy="6445405"/>
            <a:chOff x="247185" y="206297"/>
            <a:chExt cx="11697629" cy="6445405"/>
          </a:xfrm>
        </p:grpSpPr>
        <p:sp>
          <p:nvSpPr>
            <p:cNvPr id="7" name="Rectangle 6">
              <a:extLst>
                <a:ext uri="{FF2B5EF4-FFF2-40B4-BE49-F238E27FC236}">
                  <a16:creationId xmlns:a16="http://schemas.microsoft.com/office/drawing/2014/main" id="{237C2A52-F924-FEDE-693D-DE096DC555D0}"/>
                </a:ext>
              </a:extLst>
            </p:cNvPr>
            <p:cNvSpPr/>
            <p:nvPr userDrawn="1"/>
          </p:nvSpPr>
          <p:spPr>
            <a:xfrm>
              <a:off x="247185" y="206297"/>
              <a:ext cx="11697629" cy="6445405"/>
            </a:xfrm>
            <a:prstGeom prst="rect">
              <a:avLst/>
            </a:prstGeom>
            <a:noFill/>
            <a:ln w="127000">
              <a:solidFill>
                <a:srgbClr val="1E3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2025"/>
                </a:solidFill>
              </a:endParaRPr>
            </a:p>
          </p:txBody>
        </p:sp>
        <p:sp>
          <p:nvSpPr>
            <p:cNvPr id="8" name="Rectangle 7">
              <a:extLst>
                <a:ext uri="{FF2B5EF4-FFF2-40B4-BE49-F238E27FC236}">
                  <a16:creationId xmlns:a16="http://schemas.microsoft.com/office/drawing/2014/main" id="{40D9E69F-167C-6C38-00FF-6875CD2D8FB9}"/>
                </a:ext>
              </a:extLst>
            </p:cNvPr>
            <p:cNvSpPr/>
            <p:nvPr userDrawn="1"/>
          </p:nvSpPr>
          <p:spPr>
            <a:xfrm>
              <a:off x="460047" y="399971"/>
              <a:ext cx="11271903" cy="6058055"/>
            </a:xfrm>
            <a:prstGeom prst="rect">
              <a:avLst/>
            </a:prstGeom>
            <a:noFill/>
            <a:ln w="127000">
              <a:solidFill>
                <a:srgbClr val="B520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52025"/>
                </a:solidFill>
              </a:endParaRPr>
            </a:p>
          </p:txBody>
        </p:sp>
      </p:grpSp>
      <p:grpSp>
        <p:nvGrpSpPr>
          <p:cNvPr id="15" name="Group 14">
            <a:extLst>
              <a:ext uri="{FF2B5EF4-FFF2-40B4-BE49-F238E27FC236}">
                <a16:creationId xmlns:a16="http://schemas.microsoft.com/office/drawing/2014/main" id="{F9E5CDF4-2CFE-98E4-7C85-81BFEE27C7DE}"/>
              </a:ext>
            </a:extLst>
          </p:cNvPr>
          <p:cNvGrpSpPr/>
          <p:nvPr userDrawn="1"/>
        </p:nvGrpSpPr>
        <p:grpSpPr>
          <a:xfrm>
            <a:off x="10550236" y="5238249"/>
            <a:ext cx="1607127" cy="1607127"/>
            <a:chOff x="10584873" y="5193367"/>
            <a:chExt cx="1607127" cy="1607127"/>
          </a:xfrm>
        </p:grpSpPr>
        <p:sp>
          <p:nvSpPr>
            <p:cNvPr id="10" name="Rectangle 9">
              <a:extLst>
                <a:ext uri="{FF2B5EF4-FFF2-40B4-BE49-F238E27FC236}">
                  <a16:creationId xmlns:a16="http://schemas.microsoft.com/office/drawing/2014/main" id="{0CAE17AB-F93B-A2C1-1792-60FD559A87B4}"/>
                </a:ext>
              </a:extLst>
            </p:cNvPr>
            <p:cNvSpPr/>
            <p:nvPr userDrawn="1"/>
          </p:nvSpPr>
          <p:spPr>
            <a:xfrm>
              <a:off x="10584873" y="5193367"/>
              <a:ext cx="1607127" cy="16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red stripes and blue text&#10;&#10;Description automatically generated">
              <a:extLst>
                <a:ext uri="{FF2B5EF4-FFF2-40B4-BE49-F238E27FC236}">
                  <a16:creationId xmlns:a16="http://schemas.microsoft.com/office/drawing/2014/main" id="{8C655EEB-DB21-74F4-52E1-399216464388}"/>
                </a:ext>
              </a:extLst>
            </p:cNvPr>
            <p:cNvPicPr>
              <a:picLocks noChangeAspect="1"/>
            </p:cNvPicPr>
            <p:nvPr userDrawn="1"/>
          </p:nvPicPr>
          <p:blipFill>
            <a:blip r:embed="rId13"/>
            <a:stretch>
              <a:fillRect/>
            </a:stretch>
          </p:blipFill>
          <p:spPr>
            <a:xfrm>
              <a:off x="10790485" y="5428596"/>
              <a:ext cx="1260761" cy="1167684"/>
            </a:xfrm>
            <a:prstGeom prst="rect">
              <a:avLst/>
            </a:prstGeom>
          </p:spPr>
        </p:pic>
      </p:grpSp>
      <p:sp>
        <p:nvSpPr>
          <p:cNvPr id="14" name="TextBox 13">
            <a:extLst>
              <a:ext uri="{FF2B5EF4-FFF2-40B4-BE49-F238E27FC236}">
                <a16:creationId xmlns:a16="http://schemas.microsoft.com/office/drawing/2014/main" id="{2D8FA2C1-3013-3990-0CB2-3348C19649FA}"/>
              </a:ext>
            </a:extLst>
          </p:cNvPr>
          <p:cNvSpPr txBox="1"/>
          <p:nvPr userDrawn="1"/>
        </p:nvSpPr>
        <p:spPr>
          <a:xfrm>
            <a:off x="140753" y="6252950"/>
            <a:ext cx="1607127" cy="461665"/>
          </a:xfrm>
          <a:prstGeom prst="rect">
            <a:avLst/>
          </a:prstGeom>
          <a:solidFill>
            <a:schemeClr val="bg1"/>
          </a:solidFill>
        </p:spPr>
        <p:txBody>
          <a:bodyPr wrap="square" rtlCol="0">
            <a:spAutoFit/>
          </a:bodyPr>
          <a:lstStyle/>
          <a:p>
            <a:pPr algn="ctr"/>
            <a:r>
              <a:rPr lang="en-US" sz="2400" b="1" i="0" err="1">
                <a:solidFill>
                  <a:srgbClr val="1E3263"/>
                </a:solidFill>
                <a:latin typeface="+mn-lt"/>
                <a:cs typeface="Arial" panose="020B0604020202020204" pitchFamily="34" charset="0"/>
              </a:rPr>
              <a:t>aabc.com</a:t>
            </a:r>
            <a:endParaRPr lang="en-US" sz="2400" b="1" i="0">
              <a:solidFill>
                <a:srgbClr val="1E3263"/>
              </a:solidFill>
              <a:latin typeface="+mn-lt"/>
              <a:cs typeface="Arial" panose="020B0604020202020204" pitchFamily="34" charset="0"/>
            </a:endParaRPr>
          </a:p>
        </p:txBody>
      </p:sp>
    </p:spTree>
    <p:extLst>
      <p:ext uri="{BB962C8B-B14F-4D97-AF65-F5344CB8AC3E}">
        <p14:creationId xmlns:p14="http://schemas.microsoft.com/office/powerpoint/2010/main" val="3321503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odern No. 20" panose="02070704070505020303"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6E07-586F-804F-A9E5-C69933E92413}"/>
              </a:ext>
            </a:extLst>
          </p:cNvPr>
          <p:cNvSpPr>
            <a:spLocks noGrp="1"/>
          </p:cNvSpPr>
          <p:nvPr>
            <p:ph type="ctrTitle"/>
          </p:nvPr>
        </p:nvSpPr>
        <p:spPr/>
        <p:txBody>
          <a:bodyPr/>
          <a:lstStyle/>
          <a:p>
            <a:r>
              <a:rPr lang="en-US">
                <a:latin typeface="Modern No. 20"/>
              </a:rPr>
              <a:t>TAB as a Career Path</a:t>
            </a:r>
            <a:endParaRPr lang="en-US"/>
          </a:p>
        </p:txBody>
      </p:sp>
      <p:sp>
        <p:nvSpPr>
          <p:cNvPr id="3" name="Subtitle 2">
            <a:extLst>
              <a:ext uri="{FF2B5EF4-FFF2-40B4-BE49-F238E27FC236}">
                <a16:creationId xmlns:a16="http://schemas.microsoft.com/office/drawing/2014/main" id="{96FED0A8-07EB-B55B-0000-9FE525629C22}"/>
              </a:ext>
            </a:extLst>
          </p:cNvPr>
          <p:cNvSpPr>
            <a:spLocks noGrp="1"/>
          </p:cNvSpPr>
          <p:nvPr>
            <p:ph type="subTitle" idx="1"/>
          </p:nvPr>
        </p:nvSpPr>
        <p:spPr/>
        <p:txBody>
          <a:bodyPr vert="horz" lIns="91440" tIns="45720" rIns="91440" bIns="45720" rtlCol="0" anchor="t">
            <a:normAutofit/>
          </a:bodyPr>
          <a:lstStyle/>
          <a:p>
            <a:r>
              <a:rPr lang="en-US" sz="2000" dirty="0">
                <a:latin typeface="Arial"/>
                <a:cs typeface="Arial"/>
              </a:rPr>
              <a:t>By Associated Air Balance Council</a:t>
            </a:r>
            <a:endParaRPr lang="en-US" sz="2000" dirty="0"/>
          </a:p>
        </p:txBody>
      </p:sp>
    </p:spTree>
    <p:extLst>
      <p:ext uri="{BB962C8B-B14F-4D97-AF65-F5344CB8AC3E}">
        <p14:creationId xmlns:p14="http://schemas.microsoft.com/office/powerpoint/2010/main" val="430108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288C-E9FB-EC23-57C3-75E610F3C6CA}"/>
              </a:ext>
            </a:extLst>
          </p:cNvPr>
          <p:cNvSpPr>
            <a:spLocks noGrp="1"/>
          </p:cNvSpPr>
          <p:nvPr>
            <p:ph type="title"/>
          </p:nvPr>
        </p:nvSpPr>
        <p:spPr/>
        <p:txBody>
          <a:bodyPr/>
          <a:lstStyle/>
          <a:p>
            <a:r>
              <a:rPr lang="en-US"/>
              <a:t>Industry Outlook</a:t>
            </a:r>
          </a:p>
        </p:txBody>
      </p:sp>
      <p:sp>
        <p:nvSpPr>
          <p:cNvPr id="3" name="Content Placeholder 2">
            <a:extLst>
              <a:ext uri="{FF2B5EF4-FFF2-40B4-BE49-F238E27FC236}">
                <a16:creationId xmlns:a16="http://schemas.microsoft.com/office/drawing/2014/main" id="{D8190C96-B4C7-4F79-A323-598BFAD154D1}"/>
              </a:ext>
            </a:extLst>
          </p:cNvPr>
          <p:cNvSpPr>
            <a:spLocks noGrp="1"/>
          </p:cNvSpPr>
          <p:nvPr>
            <p:ph idx="1"/>
          </p:nvPr>
        </p:nvSpPr>
        <p:spPr>
          <a:xfrm>
            <a:off x="852760" y="1825625"/>
            <a:ext cx="10510747" cy="2904994"/>
          </a:xfrm>
        </p:spPr>
        <p:txBody>
          <a:bodyPr vert="horz" lIns="91440" tIns="45720" rIns="91440" bIns="45720" rtlCol="0" anchor="t">
            <a:normAutofit fontScale="77500" lnSpcReduction="20000"/>
          </a:bodyPr>
          <a:lstStyle/>
          <a:p>
            <a:r>
              <a:rPr lang="en-US" dirty="0">
                <a:latin typeface="Arial"/>
                <a:ea typeface="+mn-lt"/>
                <a:cs typeface="+mn-lt"/>
              </a:rPr>
              <a:t>The demand for HVAC systems within commercial buildings and residential complexes is increasing and will drive </a:t>
            </a:r>
            <a:r>
              <a:rPr lang="en-US" dirty="0">
                <a:latin typeface="Arial"/>
                <a:cs typeface="Arial"/>
              </a:rPr>
              <a:t>TAB market Growth</a:t>
            </a:r>
            <a:r>
              <a:rPr lang="en-US" baseline="30000" dirty="0">
                <a:latin typeface="Arial"/>
                <a:cs typeface="Arial"/>
              </a:rPr>
              <a:t>1</a:t>
            </a:r>
            <a:br>
              <a:rPr lang="en-US" baseline="30000" dirty="0">
                <a:latin typeface="Arial"/>
                <a:cs typeface="Arial"/>
              </a:rPr>
            </a:br>
            <a:endParaRPr lang="en-US" baseline="30000" dirty="0">
              <a:latin typeface="Arial"/>
              <a:ea typeface="+mn-lt"/>
              <a:cs typeface="Arial"/>
            </a:endParaRPr>
          </a:p>
          <a:p>
            <a:r>
              <a:rPr lang="en-US" dirty="0">
                <a:latin typeface="Arial"/>
                <a:cs typeface="Arial"/>
              </a:rPr>
              <a:t>Increasing Demand for Water TAB Service is Driving the Market Growth</a:t>
            </a:r>
            <a:r>
              <a:rPr lang="en-US" baseline="30000" dirty="0">
                <a:latin typeface="Arial"/>
                <a:cs typeface="Arial"/>
              </a:rPr>
              <a:t>1</a:t>
            </a:r>
            <a:br>
              <a:rPr lang="en-US" baseline="30000" dirty="0">
                <a:latin typeface="Arial"/>
                <a:cs typeface="Arial"/>
              </a:rPr>
            </a:br>
            <a:endParaRPr lang="en-US" dirty="0">
              <a:latin typeface="Arial"/>
              <a:cs typeface="Arial"/>
            </a:endParaRPr>
          </a:p>
          <a:p>
            <a:r>
              <a:rPr lang="en-US" dirty="0">
                <a:solidFill>
                  <a:srgbClr val="222222"/>
                </a:solidFill>
                <a:latin typeface="Arial"/>
                <a:cs typeface="Arial"/>
              </a:rPr>
              <a:t>Test and Balance is a rapidly growing field driven by the increasing demand for energy efficiency in commercial buildings. From schools and universities to hospitals, pharmacies, and laboratories, every project presents unique challenges. Test and Balance Technicians ensure HVAC and mechanical systems perform as intended by the engineer of record - optimized for comfort, safety, and maximum energy efficiency.</a:t>
            </a:r>
            <a:endParaRPr lang="en-US" dirty="0">
              <a:solidFill>
                <a:srgbClr val="000000"/>
              </a:solidFill>
              <a:latin typeface="Arial"/>
              <a:cs typeface="Arial"/>
            </a:endParaRPr>
          </a:p>
          <a:p>
            <a:endParaRPr lang="en-US" dirty="0">
              <a:solidFill>
                <a:srgbClr val="000000"/>
              </a:solidFill>
            </a:endParaRPr>
          </a:p>
        </p:txBody>
      </p:sp>
      <p:sp>
        <p:nvSpPr>
          <p:cNvPr id="4" name="TextBox 3">
            <a:extLst>
              <a:ext uri="{FF2B5EF4-FFF2-40B4-BE49-F238E27FC236}">
                <a16:creationId xmlns:a16="http://schemas.microsoft.com/office/drawing/2014/main" id="{F104CBA1-5FB4-6C6B-6701-F3E3253F3889}"/>
              </a:ext>
            </a:extLst>
          </p:cNvPr>
          <p:cNvSpPr txBox="1"/>
          <p:nvPr/>
        </p:nvSpPr>
        <p:spPr>
          <a:xfrm>
            <a:off x="872434" y="5013739"/>
            <a:ext cx="1050234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aseline="30000"/>
              <a:t>1 </a:t>
            </a:r>
            <a:r>
              <a:rPr lang="en-US" baseline="30000">
                <a:ea typeface="+mn-lt"/>
                <a:cs typeface="+mn-lt"/>
              </a:rPr>
              <a:t>https://www.researchandmarkets.com/reports/5847265/testing-adjusting-balancing-services-market</a:t>
            </a:r>
          </a:p>
        </p:txBody>
      </p:sp>
    </p:spTree>
    <p:extLst>
      <p:ext uri="{BB962C8B-B14F-4D97-AF65-F5344CB8AC3E}">
        <p14:creationId xmlns:p14="http://schemas.microsoft.com/office/powerpoint/2010/main" val="174482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7F60-6C2A-06E9-33D0-F43E501E16D9}"/>
              </a:ext>
            </a:extLst>
          </p:cNvPr>
          <p:cNvSpPr>
            <a:spLocks noGrp="1"/>
          </p:cNvSpPr>
          <p:nvPr>
            <p:ph type="title"/>
          </p:nvPr>
        </p:nvSpPr>
        <p:spPr/>
        <p:txBody>
          <a:bodyPr/>
          <a:lstStyle/>
          <a:p>
            <a:r>
              <a:rPr lang="en-US"/>
              <a:t>What is Testing, Adjusting, and Balancing?</a:t>
            </a:r>
          </a:p>
        </p:txBody>
      </p:sp>
      <p:sp>
        <p:nvSpPr>
          <p:cNvPr id="3" name="Content Placeholder 2">
            <a:extLst>
              <a:ext uri="{FF2B5EF4-FFF2-40B4-BE49-F238E27FC236}">
                <a16:creationId xmlns:a16="http://schemas.microsoft.com/office/drawing/2014/main" id="{08397417-B7F1-4DD1-8A75-787573B81A19}"/>
              </a:ext>
            </a:extLst>
          </p:cNvPr>
          <p:cNvSpPr>
            <a:spLocks noGrp="1"/>
          </p:cNvSpPr>
          <p:nvPr>
            <p:ph idx="1"/>
          </p:nvPr>
        </p:nvSpPr>
        <p:spPr>
          <a:xfrm>
            <a:off x="838200" y="1825625"/>
            <a:ext cx="5259257" cy="4351338"/>
          </a:xfrm>
        </p:spPr>
        <p:txBody>
          <a:bodyPr vert="horz" lIns="91440" tIns="45720" rIns="91440" bIns="45720" rtlCol="0" anchor="t">
            <a:normAutofit/>
          </a:bodyPr>
          <a:lstStyle/>
          <a:p>
            <a:r>
              <a:rPr lang="en-US" sz="2200">
                <a:latin typeface="Arial"/>
                <a:ea typeface="+mn-lt"/>
                <a:cs typeface="+mn-lt"/>
              </a:rPr>
              <a:t>HVAC Testing, Adjusting and Balancing (TAB) is a cru</a:t>
            </a:r>
            <a:r>
              <a:rPr lang="en-US" sz="2200" dirty="0">
                <a:solidFill>
                  <a:srgbClr val="061E3A"/>
                </a:solidFill>
                <a:latin typeface="Arial"/>
                <a:ea typeface="+mn-lt"/>
                <a:cs typeface="+mn-lt"/>
              </a:rPr>
              <a:t>cial step for ensuring proper operation of a commercial building's HVAC and other environmental systems in a building to produce the design objectives.</a:t>
            </a:r>
          </a:p>
          <a:p>
            <a:r>
              <a:rPr lang="en-US" sz="2200" dirty="0">
                <a:solidFill>
                  <a:srgbClr val="061E3A"/>
                </a:solidFill>
                <a:latin typeface="Arial"/>
                <a:cs typeface="Calibri"/>
              </a:rPr>
              <a:t>Have you ever been in an office that's freezing in one room, and very hot in the other? They need TAB!</a:t>
            </a:r>
            <a:endParaRPr lang="en-US" sz="2200" dirty="0">
              <a:solidFill>
                <a:srgbClr val="061E3A"/>
              </a:solidFill>
              <a:cs typeface="Calibri"/>
            </a:endParaRPr>
          </a:p>
        </p:txBody>
      </p:sp>
      <p:pic>
        <p:nvPicPr>
          <p:cNvPr id="4" name="Picture 3" descr="See the source image">
            <a:extLst>
              <a:ext uri="{FF2B5EF4-FFF2-40B4-BE49-F238E27FC236}">
                <a16:creationId xmlns:a16="http://schemas.microsoft.com/office/drawing/2014/main" id="{A94E176D-2906-AE26-0FDA-2713893555F5}"/>
              </a:ext>
            </a:extLst>
          </p:cNvPr>
          <p:cNvPicPr>
            <a:picLocks noChangeAspect="1"/>
          </p:cNvPicPr>
          <p:nvPr/>
        </p:nvPicPr>
        <p:blipFill>
          <a:blip r:embed="rId2"/>
          <a:stretch>
            <a:fillRect/>
          </a:stretch>
        </p:blipFill>
        <p:spPr>
          <a:xfrm>
            <a:off x="6541993" y="1823508"/>
            <a:ext cx="4430217" cy="3826137"/>
          </a:xfrm>
          <a:prstGeom prst="rect">
            <a:avLst/>
          </a:prstGeom>
        </p:spPr>
      </p:pic>
    </p:spTree>
    <p:extLst>
      <p:ext uri="{BB962C8B-B14F-4D97-AF65-F5344CB8AC3E}">
        <p14:creationId xmlns:p14="http://schemas.microsoft.com/office/powerpoint/2010/main" val="126955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7F60-6C2A-06E9-33D0-F43E501E16D9}"/>
              </a:ext>
            </a:extLst>
          </p:cNvPr>
          <p:cNvSpPr>
            <a:spLocks noGrp="1"/>
          </p:cNvSpPr>
          <p:nvPr>
            <p:ph type="title"/>
          </p:nvPr>
        </p:nvSpPr>
        <p:spPr/>
        <p:txBody>
          <a:bodyPr>
            <a:normAutofit fontScale="90000"/>
          </a:bodyPr>
          <a:lstStyle/>
          <a:p>
            <a:r>
              <a:rPr lang="en-US" dirty="0">
                <a:latin typeface="Modern No. 20"/>
              </a:rPr>
              <a:t>TAB Work is not akin to other trades like plumbing, roofing, drywall installing.. </a:t>
            </a:r>
            <a:endParaRPr lang="en-US" sz="1200" dirty="0"/>
          </a:p>
        </p:txBody>
      </p:sp>
      <p:sp>
        <p:nvSpPr>
          <p:cNvPr id="3" name="Content Placeholder 2">
            <a:extLst>
              <a:ext uri="{FF2B5EF4-FFF2-40B4-BE49-F238E27FC236}">
                <a16:creationId xmlns:a16="http://schemas.microsoft.com/office/drawing/2014/main" id="{08397417-B7F1-4DD1-8A75-787573B81A19}"/>
              </a:ext>
            </a:extLst>
          </p:cNvPr>
          <p:cNvSpPr>
            <a:spLocks noGrp="1"/>
          </p:cNvSpPr>
          <p:nvPr>
            <p:ph idx="1"/>
          </p:nvPr>
        </p:nvSpPr>
        <p:spPr>
          <a:xfrm>
            <a:off x="838200" y="1825625"/>
            <a:ext cx="5259257" cy="4351338"/>
          </a:xfrm>
        </p:spPr>
        <p:txBody>
          <a:bodyPr vert="horz" lIns="91440" tIns="45720" rIns="91440" bIns="45720" rtlCol="0" anchor="t">
            <a:normAutofit/>
          </a:bodyPr>
          <a:lstStyle/>
          <a:p>
            <a:r>
              <a:rPr lang="en-US" sz="2200">
                <a:latin typeface="Arial"/>
                <a:ea typeface="+mn-lt"/>
                <a:cs typeface="+mn-lt"/>
              </a:rPr>
              <a:t>TAB is a clean, professional field, that requires critical thinking and problem solving every day</a:t>
            </a:r>
          </a:p>
          <a:p>
            <a:r>
              <a:rPr lang="en-US" sz="2200">
                <a:latin typeface="Arial"/>
                <a:cs typeface="Calibri"/>
              </a:rPr>
              <a:t>Every project is an investigation, every solution is different</a:t>
            </a:r>
          </a:p>
        </p:txBody>
      </p:sp>
      <p:pic>
        <p:nvPicPr>
          <p:cNvPr id="5" name="Picture 4" descr="A magazine cover with a magnifying glass&#10;&#10;Description automatically generated">
            <a:extLst>
              <a:ext uri="{FF2B5EF4-FFF2-40B4-BE49-F238E27FC236}">
                <a16:creationId xmlns:a16="http://schemas.microsoft.com/office/drawing/2014/main" id="{6C19082A-2984-B4D9-3774-2119ACD82423}"/>
              </a:ext>
            </a:extLst>
          </p:cNvPr>
          <p:cNvPicPr>
            <a:picLocks noChangeAspect="1"/>
          </p:cNvPicPr>
          <p:nvPr/>
        </p:nvPicPr>
        <p:blipFill>
          <a:blip r:embed="rId2"/>
          <a:stretch>
            <a:fillRect/>
          </a:stretch>
        </p:blipFill>
        <p:spPr>
          <a:xfrm>
            <a:off x="7047278" y="1827785"/>
            <a:ext cx="3152706" cy="4114800"/>
          </a:xfrm>
          <a:prstGeom prst="rect">
            <a:avLst/>
          </a:prstGeom>
        </p:spPr>
      </p:pic>
    </p:spTree>
    <p:extLst>
      <p:ext uri="{BB962C8B-B14F-4D97-AF65-F5344CB8AC3E}">
        <p14:creationId xmlns:p14="http://schemas.microsoft.com/office/powerpoint/2010/main" val="30605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E7760-9E4E-E032-DB75-BAD5059C537A}"/>
              </a:ext>
            </a:extLst>
          </p:cNvPr>
          <p:cNvSpPr>
            <a:spLocks noGrp="1"/>
          </p:cNvSpPr>
          <p:nvPr>
            <p:ph type="title"/>
          </p:nvPr>
        </p:nvSpPr>
        <p:spPr/>
        <p:txBody>
          <a:bodyPr/>
          <a:lstStyle/>
          <a:p>
            <a:r>
              <a:rPr lang="en-US">
                <a:latin typeface="Modern No. 20"/>
              </a:rPr>
              <a:t>What is the reason for Test and Balance?</a:t>
            </a:r>
            <a:endParaRPr lang="en-US"/>
          </a:p>
        </p:txBody>
      </p:sp>
      <p:sp>
        <p:nvSpPr>
          <p:cNvPr id="3" name="Content Placeholder 2">
            <a:extLst>
              <a:ext uri="{FF2B5EF4-FFF2-40B4-BE49-F238E27FC236}">
                <a16:creationId xmlns:a16="http://schemas.microsoft.com/office/drawing/2014/main" id="{62448C88-3E7B-0D2C-B51F-5D63C42F95A8}"/>
              </a:ext>
            </a:extLst>
          </p:cNvPr>
          <p:cNvSpPr>
            <a:spLocks noGrp="1"/>
          </p:cNvSpPr>
          <p:nvPr>
            <p:ph idx="1"/>
          </p:nvPr>
        </p:nvSpPr>
        <p:spPr/>
        <p:txBody>
          <a:bodyPr vert="horz" lIns="91440" tIns="45720" rIns="91440" bIns="45720" rtlCol="0" anchor="t">
            <a:normAutofit/>
          </a:bodyPr>
          <a:lstStyle/>
          <a:p>
            <a:pPr marL="0" indent="0">
              <a:buNone/>
            </a:pPr>
            <a:r>
              <a:rPr lang="en-US" sz="2400" dirty="0">
                <a:latin typeface="Arial"/>
                <a:cs typeface="Arial"/>
              </a:rPr>
              <a:t>Most energy consuming systems require HVAC test and balance to operate properly and efficiently. </a:t>
            </a:r>
          </a:p>
          <a:p>
            <a:r>
              <a:rPr lang="en-US" sz="2400" dirty="0">
                <a:latin typeface="Arial"/>
                <a:cs typeface="Arial"/>
              </a:rPr>
              <a:t>Scenario: Data Centers need an efficient way to keep their equipment cool, but the facility does not require human comfort. Data centers can be cooler than human comfort to manage the heat created from equipment to prevent damage.</a:t>
            </a:r>
            <a:endParaRPr lang="en-US"/>
          </a:p>
          <a:p>
            <a:r>
              <a:rPr lang="en-US" sz="2400" dirty="0">
                <a:latin typeface="Arial"/>
                <a:cs typeface="Arial"/>
              </a:rPr>
              <a:t>Scenario: Hospitals require human comfort and the prevention of the spread of germs through ventilation systems.</a:t>
            </a:r>
          </a:p>
          <a:p>
            <a:r>
              <a:rPr lang="en-US" sz="2400" dirty="0">
                <a:latin typeface="Arial"/>
                <a:cs typeface="Arial"/>
              </a:rPr>
              <a:t>Scenario: An indoor grow facility requires precise control over temperature and humidity levels.</a:t>
            </a:r>
          </a:p>
        </p:txBody>
      </p:sp>
    </p:spTree>
    <p:extLst>
      <p:ext uri="{BB962C8B-B14F-4D97-AF65-F5344CB8AC3E}">
        <p14:creationId xmlns:p14="http://schemas.microsoft.com/office/powerpoint/2010/main" val="213554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1346-56BC-433D-A239-4D8974C55B59}"/>
              </a:ext>
            </a:extLst>
          </p:cNvPr>
          <p:cNvSpPr>
            <a:spLocks noGrp="1"/>
          </p:cNvSpPr>
          <p:nvPr>
            <p:ph type="title"/>
          </p:nvPr>
        </p:nvSpPr>
        <p:spPr/>
        <p:txBody>
          <a:bodyPr/>
          <a:lstStyle/>
          <a:p>
            <a:r>
              <a:rPr lang="en-US">
                <a:latin typeface="Modern No. 20"/>
              </a:rPr>
              <a:t>What Place Require HVAC TAB Services?</a:t>
            </a:r>
            <a:endParaRPr lang="en-US"/>
          </a:p>
        </p:txBody>
      </p:sp>
      <p:sp>
        <p:nvSpPr>
          <p:cNvPr id="3" name="Content Placeholder 2">
            <a:extLst>
              <a:ext uri="{FF2B5EF4-FFF2-40B4-BE49-F238E27FC236}">
                <a16:creationId xmlns:a16="http://schemas.microsoft.com/office/drawing/2014/main" id="{FF18559D-C939-D578-0745-A2A7FBA709CF}"/>
              </a:ext>
            </a:extLst>
          </p:cNvPr>
          <p:cNvSpPr>
            <a:spLocks noGrp="1"/>
          </p:cNvSpPr>
          <p:nvPr>
            <p:ph idx="1"/>
          </p:nvPr>
        </p:nvSpPr>
        <p:spPr>
          <a:xfrm>
            <a:off x="838200" y="1825625"/>
            <a:ext cx="5499782" cy="4351338"/>
          </a:xfrm>
        </p:spPr>
        <p:txBody>
          <a:bodyPr vert="horz" lIns="91440" tIns="45720" rIns="91440" bIns="45720" rtlCol="0" anchor="t">
            <a:noAutofit/>
          </a:bodyPr>
          <a:lstStyle/>
          <a:p>
            <a:r>
              <a:rPr lang="en-US" sz="2400" dirty="0">
                <a:latin typeface="Arial"/>
                <a:cs typeface="Arial"/>
              </a:rPr>
              <a:t>Office Buildings</a:t>
            </a:r>
            <a:endParaRPr lang="en-US" sz="2400" dirty="0"/>
          </a:p>
          <a:p>
            <a:r>
              <a:rPr lang="en-US" sz="2400" dirty="0">
                <a:latin typeface="Arial"/>
                <a:cs typeface="Arial"/>
              </a:rPr>
              <a:t>Restaurants</a:t>
            </a:r>
          </a:p>
          <a:p>
            <a:r>
              <a:rPr lang="en-US" sz="2400" dirty="0">
                <a:latin typeface="Arial"/>
                <a:cs typeface="Arial"/>
              </a:rPr>
              <a:t>Hospitals</a:t>
            </a:r>
          </a:p>
          <a:p>
            <a:r>
              <a:rPr lang="en-US" sz="2400" dirty="0">
                <a:latin typeface="Arial"/>
                <a:cs typeface="Arial"/>
              </a:rPr>
              <a:t>Museums</a:t>
            </a:r>
            <a:endParaRPr lang="en-US" sz="2400" dirty="0"/>
          </a:p>
          <a:p>
            <a:r>
              <a:rPr lang="en-US" sz="2400" dirty="0">
                <a:latin typeface="Arial"/>
                <a:cs typeface="Arial"/>
              </a:rPr>
              <a:t>Data Centers</a:t>
            </a:r>
            <a:endParaRPr lang="en-US" sz="2400" dirty="0"/>
          </a:p>
          <a:p>
            <a:r>
              <a:rPr lang="en-US" sz="2400" dirty="0">
                <a:latin typeface="Arial"/>
                <a:cs typeface="Arial"/>
              </a:rPr>
              <a:t>K-12 Schools</a:t>
            </a:r>
          </a:p>
          <a:p>
            <a:r>
              <a:rPr lang="en-US" sz="2400">
                <a:latin typeface="Arial"/>
                <a:cs typeface="Arial"/>
              </a:rPr>
              <a:t>Universities</a:t>
            </a:r>
            <a:endParaRPr lang="en-US" sz="2400" dirty="0">
              <a:latin typeface="Arial"/>
              <a:cs typeface="Arial"/>
            </a:endParaRPr>
          </a:p>
          <a:p>
            <a:r>
              <a:rPr lang="en-US" sz="2400">
                <a:latin typeface="Arial"/>
                <a:cs typeface="Arial"/>
              </a:rPr>
              <a:t>Correctional Facilities</a:t>
            </a:r>
            <a:endParaRPr lang="en-US" sz="2400" dirty="0"/>
          </a:p>
          <a:p>
            <a:r>
              <a:rPr lang="en-US" sz="2400">
                <a:latin typeface="Arial"/>
                <a:cs typeface="Arial"/>
              </a:rPr>
              <a:t>Industrial Plants and Warehouses</a:t>
            </a:r>
            <a:endParaRPr lang="en-US" sz="2400" dirty="0"/>
          </a:p>
          <a:p>
            <a:pPr marL="457200" indent="-457200">
              <a:lnSpc>
                <a:spcPct val="100000"/>
              </a:lnSpc>
              <a:spcBef>
                <a:spcPts val="0"/>
              </a:spcBef>
              <a:buFont typeface="Arial,Sans-Serif" panose="020B0604020202020204" pitchFamily="34" charset="0"/>
            </a:pPr>
            <a:endParaRPr lang="en-US" sz="2400" dirty="0">
              <a:latin typeface="Arial"/>
              <a:cs typeface="Arial"/>
            </a:endParaRPr>
          </a:p>
          <a:p>
            <a:endParaRPr lang="en-US" sz="2400" dirty="0"/>
          </a:p>
          <a:p>
            <a:endParaRPr lang="en-US" sz="2400" dirty="0"/>
          </a:p>
          <a:p>
            <a:pPr marL="0" indent="0">
              <a:buNone/>
            </a:pPr>
            <a:endParaRPr lang="en-US" sz="2400" dirty="0"/>
          </a:p>
        </p:txBody>
      </p:sp>
      <p:sp>
        <p:nvSpPr>
          <p:cNvPr id="4" name="TextBox 3">
            <a:extLst>
              <a:ext uri="{FF2B5EF4-FFF2-40B4-BE49-F238E27FC236}">
                <a16:creationId xmlns:a16="http://schemas.microsoft.com/office/drawing/2014/main" id="{DDFF3FDA-1BDF-9112-B21A-7F2C7CBD02D8}"/>
              </a:ext>
            </a:extLst>
          </p:cNvPr>
          <p:cNvSpPr txBox="1"/>
          <p:nvPr/>
        </p:nvSpPr>
        <p:spPr>
          <a:xfrm>
            <a:off x="6096000" y="1717040"/>
            <a:ext cx="510032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latin typeface="Arial"/>
                <a:cs typeface="Arial"/>
              </a:rPr>
              <a:t>Government Buildings</a:t>
            </a:r>
            <a:endParaRPr lang="en-US" sz="2400">
              <a:ea typeface="Calibri"/>
              <a:cs typeface="Calibri"/>
            </a:endParaRPr>
          </a:p>
          <a:p>
            <a:pPr marL="457200" indent="-457200">
              <a:buFont typeface="Arial"/>
              <a:buChar char="•"/>
            </a:pPr>
            <a:r>
              <a:rPr lang="en-US" sz="2400">
                <a:latin typeface="Arial"/>
                <a:cs typeface="Arial"/>
              </a:rPr>
              <a:t>Laboratories</a:t>
            </a:r>
          </a:p>
          <a:p>
            <a:pPr marL="457200" indent="-457200">
              <a:buFont typeface="Arial"/>
              <a:buChar char="•"/>
            </a:pPr>
            <a:r>
              <a:rPr lang="en-US" sz="2400">
                <a:latin typeface="Arial"/>
                <a:cs typeface="Arial"/>
              </a:rPr>
              <a:t>Pharmaceutical Manufacturing Facilities</a:t>
            </a:r>
          </a:p>
          <a:p>
            <a:pPr marL="457200" indent="-457200">
              <a:buFont typeface="Arial"/>
              <a:buChar char="•"/>
            </a:pPr>
            <a:r>
              <a:rPr lang="en-US" sz="2400">
                <a:latin typeface="Arial"/>
                <a:cs typeface="Arial"/>
              </a:rPr>
              <a:t>Cleanrooms</a:t>
            </a:r>
          </a:p>
          <a:p>
            <a:pPr marL="457200" indent="-457200">
              <a:buFont typeface="Arial"/>
              <a:buChar char="•"/>
            </a:pPr>
            <a:r>
              <a:rPr lang="en-US" sz="2400">
                <a:latin typeface="Arial"/>
                <a:cs typeface="Arial"/>
              </a:rPr>
              <a:t>Hotels and Resorts</a:t>
            </a:r>
          </a:p>
          <a:p>
            <a:pPr marL="457200" indent="-457200">
              <a:buFont typeface="Arial"/>
              <a:buChar char="•"/>
            </a:pPr>
            <a:r>
              <a:rPr lang="en-US" sz="2400">
                <a:latin typeface="Arial"/>
                <a:cs typeface="Arial"/>
              </a:rPr>
              <a:t>Airports and Transportation Hubs</a:t>
            </a:r>
          </a:p>
          <a:p>
            <a:pPr marL="457200" indent="-457200">
              <a:buFont typeface="Arial"/>
              <a:buChar char="•"/>
            </a:pPr>
            <a:r>
              <a:rPr lang="en-US" sz="2400">
                <a:latin typeface="Arial"/>
                <a:cs typeface="Arial"/>
              </a:rPr>
              <a:t>Arenas and Stadiums</a:t>
            </a:r>
          </a:p>
          <a:p>
            <a:pPr marL="457200" indent="-457200">
              <a:buFont typeface="Arial"/>
              <a:buChar char="•"/>
            </a:pPr>
            <a:r>
              <a:rPr lang="en-US" sz="2400">
                <a:latin typeface="Arial"/>
                <a:cs typeface="Arial"/>
              </a:rPr>
              <a:t>Military Bases</a:t>
            </a:r>
          </a:p>
          <a:p>
            <a:pPr marL="457200" indent="-457200">
              <a:buFont typeface="Arial"/>
              <a:buChar char="•"/>
            </a:pPr>
            <a:r>
              <a:rPr lang="en-US" sz="2400">
                <a:latin typeface="Arial"/>
                <a:cs typeface="Arial"/>
              </a:rPr>
              <a:t>Retail Stores and Shopping Malls</a:t>
            </a:r>
          </a:p>
        </p:txBody>
      </p:sp>
    </p:spTree>
    <p:extLst>
      <p:ext uri="{BB962C8B-B14F-4D97-AF65-F5344CB8AC3E}">
        <p14:creationId xmlns:p14="http://schemas.microsoft.com/office/powerpoint/2010/main" val="233477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24524-B44B-4722-5EAC-1B6576958479}"/>
              </a:ext>
            </a:extLst>
          </p:cNvPr>
          <p:cNvSpPr>
            <a:spLocks noGrp="1"/>
          </p:cNvSpPr>
          <p:nvPr>
            <p:ph type="title"/>
          </p:nvPr>
        </p:nvSpPr>
        <p:spPr>
          <a:xfrm>
            <a:off x="838200" y="540327"/>
            <a:ext cx="10515600" cy="1150361"/>
          </a:xfrm>
        </p:spPr>
        <p:txBody>
          <a:bodyPr anchor="ctr">
            <a:normAutofit/>
          </a:bodyPr>
          <a:lstStyle/>
          <a:p>
            <a:r>
              <a:rPr lang="en-US" dirty="0">
                <a:latin typeface="Modern No. 20"/>
              </a:rPr>
              <a:t>Realm of TAB Specialty Activities</a:t>
            </a:r>
            <a:endParaRPr lang="en-US" dirty="0"/>
          </a:p>
        </p:txBody>
      </p:sp>
      <p:sp>
        <p:nvSpPr>
          <p:cNvPr id="3" name="Content Placeholder 2">
            <a:extLst>
              <a:ext uri="{FF2B5EF4-FFF2-40B4-BE49-F238E27FC236}">
                <a16:creationId xmlns:a16="http://schemas.microsoft.com/office/drawing/2014/main" id="{2E19724A-7920-0BE5-4E43-269C14FCD62C}"/>
              </a:ext>
            </a:extLst>
          </p:cNvPr>
          <p:cNvSpPr>
            <a:spLocks noGrp="1"/>
          </p:cNvSpPr>
          <p:nvPr>
            <p:ph sz="half" idx="2"/>
          </p:nvPr>
        </p:nvSpPr>
        <p:spPr>
          <a:xfrm>
            <a:off x="6172200" y="1825625"/>
            <a:ext cx="5181600" cy="4351338"/>
          </a:xfrm>
        </p:spPr>
        <p:txBody>
          <a:bodyPr vert="horz" lIns="91440" tIns="45720" rIns="91440" bIns="45720" rtlCol="0">
            <a:normAutofit/>
          </a:bodyPr>
          <a:lstStyle/>
          <a:p>
            <a:pPr>
              <a:spcBef>
                <a:spcPts val="600"/>
              </a:spcBef>
            </a:pPr>
            <a:r>
              <a:rPr lang="en-US" sz="2400"/>
              <a:t>Specialty Enclosures and Systems</a:t>
            </a:r>
          </a:p>
          <a:p>
            <a:pPr>
              <a:spcBef>
                <a:spcPts val="600"/>
              </a:spcBef>
            </a:pPr>
            <a:r>
              <a:rPr lang="en-US" sz="2400"/>
              <a:t>Laboratories (Labs and Fume Hoods (BSC)</a:t>
            </a:r>
          </a:p>
          <a:p>
            <a:pPr>
              <a:spcBef>
                <a:spcPts val="600"/>
              </a:spcBef>
            </a:pPr>
            <a:r>
              <a:rPr lang="en-US" sz="2400"/>
              <a:t>Data Centers</a:t>
            </a:r>
          </a:p>
          <a:p>
            <a:pPr>
              <a:spcBef>
                <a:spcPts val="600"/>
              </a:spcBef>
            </a:pPr>
            <a:r>
              <a:rPr lang="en-US" sz="2400"/>
              <a:t>Kitchens</a:t>
            </a:r>
          </a:p>
          <a:p>
            <a:pPr>
              <a:spcBef>
                <a:spcPts val="600"/>
              </a:spcBef>
            </a:pPr>
            <a:r>
              <a:rPr lang="en-US" sz="2400"/>
              <a:t>Building / Stairwell Pressurization</a:t>
            </a:r>
          </a:p>
          <a:p>
            <a:pPr>
              <a:spcBef>
                <a:spcPts val="600"/>
              </a:spcBef>
            </a:pPr>
            <a:r>
              <a:rPr lang="en-US" sz="2400"/>
              <a:t>AAALAC accreditation</a:t>
            </a:r>
          </a:p>
          <a:p>
            <a:pPr>
              <a:spcBef>
                <a:spcPts val="600"/>
              </a:spcBef>
            </a:pPr>
            <a:r>
              <a:rPr lang="en-US" sz="2400"/>
              <a:t>AHU and Ductwork pressure testing</a:t>
            </a:r>
          </a:p>
          <a:p>
            <a:pPr marL="0" indent="0">
              <a:buNone/>
            </a:pPr>
            <a:endParaRPr lang="en-US" sz="2400" dirty="0"/>
          </a:p>
        </p:txBody>
      </p:sp>
      <p:pic>
        <p:nvPicPr>
          <p:cNvPr id="4" name="Picture 3" descr="A person working on a ventilator&#10;&#10;AI-generated content may be incorrect.">
            <a:extLst>
              <a:ext uri="{FF2B5EF4-FFF2-40B4-BE49-F238E27FC236}">
                <a16:creationId xmlns:a16="http://schemas.microsoft.com/office/drawing/2014/main" id="{3B726525-C66D-5E35-D0DA-73FEF0882160}"/>
              </a:ext>
            </a:extLst>
          </p:cNvPr>
          <p:cNvPicPr>
            <a:picLocks noChangeAspect="1"/>
          </p:cNvPicPr>
          <p:nvPr/>
        </p:nvPicPr>
        <p:blipFill>
          <a:blip r:embed="rId2"/>
          <a:stretch>
            <a:fillRect/>
          </a:stretch>
        </p:blipFill>
        <p:spPr>
          <a:xfrm>
            <a:off x="1269576" y="1591279"/>
            <a:ext cx="4029075" cy="4448175"/>
          </a:xfrm>
          <a:prstGeom prst="rect">
            <a:avLst/>
          </a:prstGeom>
        </p:spPr>
      </p:pic>
      <p:sp>
        <p:nvSpPr>
          <p:cNvPr id="6" name="TextBox 5">
            <a:extLst>
              <a:ext uri="{FF2B5EF4-FFF2-40B4-BE49-F238E27FC236}">
                <a16:creationId xmlns:a16="http://schemas.microsoft.com/office/drawing/2014/main" id="{FB0DCB15-1802-655F-8FBB-2FC4E66E8DDC}"/>
              </a:ext>
            </a:extLst>
          </p:cNvPr>
          <p:cNvSpPr txBox="1"/>
          <p:nvPr/>
        </p:nvSpPr>
        <p:spPr>
          <a:xfrm>
            <a:off x="1912513" y="604448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latin typeface="Arial"/>
              </a:rPr>
              <a:t>Picture Source: Wikipedia</a:t>
            </a:r>
            <a:endParaRPr lang="en-US" sz="1400">
              <a:ea typeface="Calibri"/>
              <a:cs typeface="Calibri"/>
            </a:endParaRPr>
          </a:p>
        </p:txBody>
      </p:sp>
    </p:spTree>
    <p:extLst>
      <p:ext uri="{BB962C8B-B14F-4D97-AF65-F5344CB8AC3E}">
        <p14:creationId xmlns:p14="http://schemas.microsoft.com/office/powerpoint/2010/main" val="399584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1346-56BC-433D-A239-4D8974C55B59}"/>
              </a:ext>
            </a:extLst>
          </p:cNvPr>
          <p:cNvSpPr>
            <a:spLocks noGrp="1"/>
          </p:cNvSpPr>
          <p:nvPr>
            <p:ph type="title"/>
          </p:nvPr>
        </p:nvSpPr>
        <p:spPr/>
        <p:txBody>
          <a:bodyPr/>
          <a:lstStyle/>
          <a:p>
            <a:r>
              <a:rPr lang="en-US"/>
              <a:t>Skills Required</a:t>
            </a:r>
          </a:p>
        </p:txBody>
      </p:sp>
      <p:sp>
        <p:nvSpPr>
          <p:cNvPr id="3" name="Content Placeholder 2">
            <a:extLst>
              <a:ext uri="{FF2B5EF4-FFF2-40B4-BE49-F238E27FC236}">
                <a16:creationId xmlns:a16="http://schemas.microsoft.com/office/drawing/2014/main" id="{FF18559D-C939-D578-0745-A2A7FBA709CF}"/>
              </a:ext>
            </a:extLst>
          </p:cNvPr>
          <p:cNvSpPr>
            <a:spLocks noGrp="1"/>
          </p:cNvSpPr>
          <p:nvPr>
            <p:ph idx="1"/>
          </p:nvPr>
        </p:nvSpPr>
        <p:spPr/>
        <p:txBody>
          <a:bodyPr vert="horz" lIns="91440" tIns="45720" rIns="91440" bIns="45720" rtlCol="0" anchor="t">
            <a:normAutofit/>
          </a:bodyPr>
          <a:lstStyle/>
          <a:p>
            <a:r>
              <a:rPr lang="en-US" sz="2400" dirty="0">
                <a:latin typeface="Arial"/>
                <a:cs typeface="Arial"/>
              </a:rPr>
              <a:t>Mechanical</a:t>
            </a:r>
            <a:endParaRPr lang="en-US" sz="2400" dirty="0"/>
          </a:p>
          <a:p>
            <a:r>
              <a:rPr lang="en-US" sz="2400" dirty="0">
                <a:latin typeface="Arial"/>
                <a:cs typeface="Arial"/>
              </a:rPr>
              <a:t>Attention to detail</a:t>
            </a:r>
            <a:endParaRPr lang="en-US" sz="2400" dirty="0"/>
          </a:p>
          <a:p>
            <a:r>
              <a:rPr lang="en-US" sz="2400" dirty="0">
                <a:latin typeface="Arial"/>
                <a:cs typeface="Arial"/>
              </a:rPr>
              <a:t>Problem Solving</a:t>
            </a:r>
          </a:p>
          <a:p>
            <a:r>
              <a:rPr lang="en-US" sz="2400" dirty="0">
                <a:latin typeface="Arial"/>
                <a:cs typeface="Arial"/>
              </a:rPr>
              <a:t>Resilience</a:t>
            </a:r>
          </a:p>
          <a:p>
            <a:r>
              <a:rPr lang="en-US" sz="2400" dirty="0">
                <a:latin typeface="Arial"/>
                <a:cs typeface="Arial"/>
              </a:rPr>
              <a:t>Technical</a:t>
            </a:r>
          </a:p>
          <a:p>
            <a:r>
              <a:rPr lang="en-US" sz="2400" dirty="0">
                <a:latin typeface="Arial"/>
                <a:cs typeface="Arial"/>
              </a:rPr>
              <a:t>Communication</a:t>
            </a:r>
          </a:p>
          <a:p>
            <a:r>
              <a:rPr lang="en-US" sz="2400" dirty="0">
                <a:latin typeface="Arial"/>
                <a:cs typeface="Arial"/>
              </a:rPr>
              <a:t>Mathematical</a:t>
            </a:r>
            <a:endParaRPr lang="en-US" sz="2400" dirty="0"/>
          </a:p>
          <a:p>
            <a:r>
              <a:rPr lang="en-US" sz="2400" dirty="0">
                <a:latin typeface="Arial"/>
                <a:cs typeface="Arial"/>
              </a:rPr>
              <a:t>Electrical</a:t>
            </a:r>
            <a:endParaRPr lang="en-US" sz="2400" dirty="0"/>
          </a:p>
          <a:p>
            <a:r>
              <a:rPr lang="en-US" sz="2400" dirty="0">
                <a:latin typeface="Arial"/>
                <a:cs typeface="Arial"/>
              </a:rPr>
              <a:t>Leadership</a:t>
            </a:r>
          </a:p>
          <a:p>
            <a:endParaRPr lang="en-US" sz="2400" dirty="0"/>
          </a:p>
          <a:p>
            <a:pPr marL="0" indent="0">
              <a:buNone/>
            </a:pPr>
            <a:endParaRPr lang="en-US" sz="2400" dirty="0"/>
          </a:p>
        </p:txBody>
      </p:sp>
      <p:pic>
        <p:nvPicPr>
          <p:cNvPr id="4" name="Picture 3" descr="A group of people walking with tools&#10;&#10;AI-generated content may be incorrect.">
            <a:extLst>
              <a:ext uri="{FF2B5EF4-FFF2-40B4-BE49-F238E27FC236}">
                <a16:creationId xmlns:a16="http://schemas.microsoft.com/office/drawing/2014/main" id="{2CED8A5D-7BA3-DBAC-6C70-E96BE0D9C202}"/>
              </a:ext>
            </a:extLst>
          </p:cNvPr>
          <p:cNvPicPr>
            <a:picLocks noChangeAspect="1"/>
          </p:cNvPicPr>
          <p:nvPr/>
        </p:nvPicPr>
        <p:blipFill>
          <a:blip r:embed="rId2"/>
          <a:stretch>
            <a:fillRect/>
          </a:stretch>
        </p:blipFill>
        <p:spPr>
          <a:xfrm>
            <a:off x="5910942" y="1828800"/>
            <a:ext cx="4495801" cy="4463144"/>
          </a:xfrm>
          <a:prstGeom prst="rect">
            <a:avLst/>
          </a:prstGeom>
        </p:spPr>
      </p:pic>
    </p:spTree>
    <p:extLst>
      <p:ext uri="{BB962C8B-B14F-4D97-AF65-F5344CB8AC3E}">
        <p14:creationId xmlns:p14="http://schemas.microsoft.com/office/powerpoint/2010/main" val="379070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A3B75-2A53-FE20-87B0-CEF08E69D6D7}"/>
              </a:ext>
            </a:extLst>
          </p:cNvPr>
          <p:cNvSpPr>
            <a:spLocks noGrp="1"/>
          </p:cNvSpPr>
          <p:nvPr>
            <p:ph type="title"/>
          </p:nvPr>
        </p:nvSpPr>
        <p:spPr/>
        <p:txBody>
          <a:bodyPr/>
          <a:lstStyle/>
          <a:p>
            <a:r>
              <a:rPr lang="en-US"/>
              <a:t>Career Path</a:t>
            </a:r>
          </a:p>
        </p:txBody>
      </p:sp>
      <p:sp>
        <p:nvSpPr>
          <p:cNvPr id="3" name="Content Placeholder 2">
            <a:extLst>
              <a:ext uri="{FF2B5EF4-FFF2-40B4-BE49-F238E27FC236}">
                <a16:creationId xmlns:a16="http://schemas.microsoft.com/office/drawing/2014/main" id="{EA39FF40-56BA-6D71-4BBB-46C11180AB34}"/>
              </a:ext>
            </a:extLst>
          </p:cNvPr>
          <p:cNvSpPr>
            <a:spLocks noGrp="1"/>
          </p:cNvSpPr>
          <p:nvPr>
            <p:ph idx="1"/>
          </p:nvPr>
        </p:nvSpPr>
        <p:spPr/>
        <p:txBody>
          <a:bodyPr vert="horz" lIns="91440" tIns="45720" rIns="91440" bIns="45720" rtlCol="0" anchor="t">
            <a:normAutofit/>
          </a:bodyPr>
          <a:lstStyle/>
          <a:p>
            <a:r>
              <a:rPr lang="en-US" dirty="0">
                <a:latin typeface="Arial"/>
                <a:cs typeface="Arial"/>
              </a:rPr>
              <a:t>Engineering Degree or background in contracting trades (controls, mechanical contractors, sheet metal companies, etc.)</a:t>
            </a:r>
          </a:p>
          <a:p>
            <a:r>
              <a:rPr lang="en-US" dirty="0">
                <a:latin typeface="Arial"/>
                <a:cs typeface="Arial"/>
              </a:rPr>
              <a:t>Engineering/Technology degree or other technical training, including background in trades </a:t>
            </a:r>
          </a:p>
          <a:p>
            <a:r>
              <a:rPr lang="en-US" dirty="0">
                <a:latin typeface="Arial"/>
                <a:cs typeface="Arial"/>
              </a:rPr>
              <a:t>Build experience through training and projects</a:t>
            </a:r>
          </a:p>
          <a:p>
            <a:r>
              <a:rPr lang="en-US" dirty="0">
                <a:latin typeface="Arial"/>
                <a:cs typeface="Arial"/>
              </a:rPr>
              <a:t>Work for an AABC certified TAB firm to become a TBT</a:t>
            </a:r>
          </a:p>
          <a:p>
            <a:r>
              <a:rPr lang="en-US" dirty="0">
                <a:latin typeface="Arial"/>
                <a:cs typeface="Arial"/>
              </a:rPr>
              <a:t>Obtain a certification (like TBE)</a:t>
            </a:r>
          </a:p>
          <a:p>
            <a:endParaRPr lang="en-US"/>
          </a:p>
        </p:txBody>
      </p:sp>
    </p:spTree>
    <p:extLst>
      <p:ext uri="{BB962C8B-B14F-4D97-AF65-F5344CB8AC3E}">
        <p14:creationId xmlns:p14="http://schemas.microsoft.com/office/powerpoint/2010/main" val="341824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BECA8-EBE9-2DBD-36CA-03B03D10F540}"/>
              </a:ext>
            </a:extLst>
          </p:cNvPr>
          <p:cNvSpPr>
            <a:spLocks noGrp="1"/>
          </p:cNvSpPr>
          <p:nvPr>
            <p:ph type="title"/>
          </p:nvPr>
        </p:nvSpPr>
        <p:spPr/>
        <p:txBody>
          <a:bodyPr/>
          <a:lstStyle/>
          <a:p>
            <a:r>
              <a:rPr lang="en-US">
                <a:latin typeface="Modern No. 20"/>
              </a:rPr>
              <a:t>Career Story:</a:t>
            </a:r>
            <a:endParaRPr lang="en-US"/>
          </a:p>
        </p:txBody>
      </p:sp>
      <p:sp>
        <p:nvSpPr>
          <p:cNvPr id="4" name="Content Placeholder 3">
            <a:extLst>
              <a:ext uri="{FF2B5EF4-FFF2-40B4-BE49-F238E27FC236}">
                <a16:creationId xmlns:a16="http://schemas.microsoft.com/office/drawing/2014/main" id="{F480199F-D3E6-4037-A630-9A66C90832C3}"/>
              </a:ext>
            </a:extLst>
          </p:cNvPr>
          <p:cNvSpPr>
            <a:spLocks noGrp="1"/>
          </p:cNvSpPr>
          <p:nvPr>
            <p:ph idx="1"/>
          </p:nvPr>
        </p:nvSpPr>
        <p:spPr/>
        <p:txBody>
          <a:bodyPr/>
          <a:lstStyle/>
          <a:p>
            <a:endParaRPr lang="en-US"/>
          </a:p>
        </p:txBody>
      </p:sp>
      <p:pic>
        <p:nvPicPr>
          <p:cNvPr id="6" name="TAB Career Story   Steve Young, The Phoenix Agency">
            <a:hlinkClick r:id="" action="ppaction://media"/>
            <a:extLst>
              <a:ext uri="{FF2B5EF4-FFF2-40B4-BE49-F238E27FC236}">
                <a16:creationId xmlns:a16="http://schemas.microsoft.com/office/drawing/2014/main" id="{E37BF462-2EA0-58C5-E822-FF647A94E23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67280" y="1813560"/>
            <a:ext cx="7467600" cy="4196080"/>
          </a:xfrm>
          <a:prstGeom prst="rect">
            <a:avLst/>
          </a:prstGeom>
        </p:spPr>
      </p:pic>
    </p:spTree>
    <p:extLst>
      <p:ext uri="{BB962C8B-B14F-4D97-AF65-F5344CB8AC3E}">
        <p14:creationId xmlns:p14="http://schemas.microsoft.com/office/powerpoint/2010/main" val="38164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3ceb96e-7f61-48d6-abd6-a4163e525aff">
      <Terms xmlns="http://schemas.microsoft.com/office/infopath/2007/PartnerControls"/>
    </lcf76f155ced4ddcb4097134ff3c332f>
    <TaxCatchAll xmlns="4ab32089-3980-4a41-8090-98d584a2d976" xsi:nil="true"/>
    <SharedWithUsers xmlns="4ab32089-3980-4a41-8090-98d584a2d976">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31874DFE77A649A0E4150B330B4BA2" ma:contentTypeVersion="16" ma:contentTypeDescription="Create a new document." ma:contentTypeScope="" ma:versionID="d6f166b1b95e86fb542898e1a409cef9">
  <xsd:schema xmlns:xsd="http://www.w3.org/2001/XMLSchema" xmlns:xs="http://www.w3.org/2001/XMLSchema" xmlns:p="http://schemas.microsoft.com/office/2006/metadata/properties" xmlns:ns2="c3ceb96e-7f61-48d6-abd6-a4163e525aff" xmlns:ns3="4ab32089-3980-4a41-8090-98d584a2d976" targetNamespace="http://schemas.microsoft.com/office/2006/metadata/properties" ma:root="true" ma:fieldsID="592c23b48dac76c632e07e19b82ab186" ns2:_="" ns3:_="">
    <xsd:import namespace="c3ceb96e-7f61-48d6-abd6-a4163e525aff"/>
    <xsd:import namespace="4ab32089-3980-4a41-8090-98d584a2d97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eb96e-7f61-48d6-abd6-a4163e525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582bf1e-b831-4984-902e-5e6a1575e8fe"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b32089-3980-4a41-8090-98d584a2d97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27fd8b8-0012-46c5-a671-e909e33f8912}" ma:internalName="TaxCatchAll" ma:showField="CatchAllData" ma:web="4ab32089-3980-4a41-8090-98d584a2d97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B2E54B-22AA-418F-97DF-BC498FE86DA5}">
  <ds:schemaRefs>
    <ds:schemaRef ds:uri="http://schemas.microsoft.com/sharepoint/v3/contenttype/forms"/>
  </ds:schemaRefs>
</ds:datastoreItem>
</file>

<file path=customXml/itemProps2.xml><?xml version="1.0" encoding="utf-8"?>
<ds:datastoreItem xmlns:ds="http://schemas.openxmlformats.org/officeDocument/2006/customXml" ds:itemID="{E5FC4231-355A-4593-8610-F81C4C43B2DA}">
  <ds:schemaRefs>
    <ds:schemaRef ds:uri="4ab32089-3980-4a41-8090-98d584a2d976"/>
    <ds:schemaRef ds:uri="c3ceb96e-7f61-48d6-abd6-a4163e525aff"/>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4489EC7-9A41-4136-9877-20210A8FD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ceb96e-7f61-48d6-abd6-a4163e525aff"/>
    <ds:schemaRef ds:uri="4ab32089-3980-4a41-8090-98d584a2d9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3</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TAB as a Career Path</vt:lpstr>
      <vt:lpstr>What is Testing, Adjusting, and Balancing?</vt:lpstr>
      <vt:lpstr>TAB Work is not akin to other trades like plumbing, roofing, drywall installing.. </vt:lpstr>
      <vt:lpstr>What is the reason for Test and Balance?</vt:lpstr>
      <vt:lpstr>What Place Require HVAC TAB Services?</vt:lpstr>
      <vt:lpstr>Realm of TAB Specialty Activities</vt:lpstr>
      <vt:lpstr>Skills Required</vt:lpstr>
      <vt:lpstr>Career Path</vt:lpstr>
      <vt:lpstr>Career Story:</vt:lpstr>
      <vt:lpstr>Industry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Lajeunesse, Cassie C</dc:creator>
  <cp:revision>226</cp:revision>
  <dcterms:created xsi:type="dcterms:W3CDTF">2024-07-16T14:08:05Z</dcterms:created>
  <dcterms:modified xsi:type="dcterms:W3CDTF">2025-07-09T16:23:25Z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0x0101007C31874DFE77A649A0E4150B330B4BA2</vt:lpwstr>
  </property>
  <property fmtid="{D5CDD505-2E9C-101B-9397-08002B2CF9AE}" pid="3" name="MediaServiceImageTags">
    <vt:lpwstr/>
  </property>
  <property fmtid="{D5CDD505-2E9C-101B-9397-08002B2CF9AE}" pid="4" name="Order">
    <vt:r8>28621000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